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84" r:id="rId2"/>
    <p:sldId id="260" r:id="rId3"/>
    <p:sldId id="270" r:id="rId4"/>
    <p:sldId id="285" r:id="rId5"/>
    <p:sldId id="286" r:id="rId6"/>
    <p:sldId id="287" r:id="rId7"/>
    <p:sldId id="288" r:id="rId8"/>
    <p:sldId id="290" r:id="rId9"/>
    <p:sldId id="279" r:id="rId10"/>
    <p:sldId id="280" r:id="rId11"/>
    <p:sldId id="289" r:id="rId12"/>
    <p:sldId id="292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8" autoAdjust="0"/>
    <p:restoredTop sz="94660"/>
  </p:normalViewPr>
  <p:slideViewPr>
    <p:cSldViewPr>
      <p:cViewPr>
        <p:scale>
          <a:sx n="66" d="100"/>
          <a:sy n="66" d="100"/>
        </p:scale>
        <p:origin x="-58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47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789A-3F65-40A3-A000-5F242AAA6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184B-042D-4D7C-A939-3D2920026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85EB-22A3-4C7E-BF4B-CA0A78A63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26E60-EA2F-49D8-BE01-A2911D2A2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8432-F306-4F91-AEA0-B470777D5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B41-0D0A-472F-8ABB-3DD387F5D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127C-F2D8-4891-9C8D-271D1897C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4677-4A2B-4DE1-84A8-569E360E1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EBFCA-930D-467F-93C9-F702AA167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2CDEB-662D-4078-AAA8-FC6ACB3E1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E48D-01B1-4F66-8965-ED35DED90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37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7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37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73D17F4-F657-4F9C-B902-8258F2138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088" y="2997200"/>
            <a:ext cx="8229600" cy="17557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2800" dirty="0" err="1" smtClean="0"/>
              <a:t>Межпредметный</a:t>
            </a:r>
            <a:r>
              <a:rPr lang="ru-RU" sz="2800" dirty="0" smtClean="0"/>
              <a:t> проект как результат деятельности всех участников образовательного процесса</a:t>
            </a:r>
            <a:endParaRPr lang="ru-RU" sz="2800" dirty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284663" y="1484313"/>
            <a:ext cx="46085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/>
              <a:t>Методический навигатор «Подготовка девятиклассников к защите итогового индивидуального проекта»</a:t>
            </a:r>
          </a:p>
          <a:p>
            <a:pPr algn="r"/>
            <a:r>
              <a:rPr lang="ru-RU"/>
              <a:t>с. Калтук, 30.11.2017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827088" y="115888"/>
            <a:ext cx="7848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Муниципальное казенное общеобразовательное учреждение «Калтукская СОШ»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211638" y="5662613"/>
            <a:ext cx="46815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/>
              <a:t>Гутенко Светлана Александровна</a:t>
            </a:r>
          </a:p>
          <a:p>
            <a:pPr algn="r"/>
            <a:r>
              <a:rPr lang="ru-RU" sz="2000"/>
              <a:t>учитель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Методика творческой работы учителя включает ряд этапов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8529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раздела "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связи" по каждому  курсу и опорных тем из программ и учебников других предметов, чтение дополнительной научной, научно-популярной и методической литературы; 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поурочное планирование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 с использованием курсовых и тематических планов; 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средств и методических приемов реализации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 на конкретных уроках; 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методики подготовки и проведения комплексных форм организации обучения; 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приемов контроля и оценки результатов осуществления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 в обучении.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/>
              <a:t>Требования к интегрированным  урокам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412875"/>
            <a:ext cx="8640762" cy="5111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ическая совместимость преподавателей, работающих на всех ступенях обучения.</a:t>
            </a:r>
          </a:p>
          <a:p>
            <a:pPr>
              <a:defRPr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Чёткое определение темы, заданий, требующих реализации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cвязей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восполнения пробелов учебных программ. Наличие сценария занятия, предусматривающего роль каждого учителя. Четкая постановка задач перед каждой группой учащихся.</a:t>
            </a:r>
          </a:p>
          <a:p>
            <a:pPr>
              <a:defRPr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единого методического пространства, тематического планирования.</a:t>
            </a:r>
          </a:p>
          <a:p>
            <a:pPr>
              <a:defRPr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профессионализм учителя (учителей) и работа учащихся на высоком уровне мыслительной деятельности.</a:t>
            </a:r>
          </a:p>
          <a:p>
            <a:pPr>
              <a:defRPr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опытно-экспериментальной работы, требующей обобщения, осмысления знаний, способствующих формированию убеждений и мировоззрения; развитию практических умений и навыков.</a:t>
            </a:r>
          </a:p>
          <a:p>
            <a:pPr>
              <a:defRPr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оценивание и оформление результатов деятельности групп.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Проблемы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4359275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effectLst/>
              </a:rPr>
              <a:t>Применение проектных технологий в школе сопряжено с </a:t>
            </a:r>
            <a:r>
              <a:rPr lang="ru-RU" sz="2400" dirty="0" smtClean="0">
                <a:effectLst/>
              </a:rPr>
              <a:t>серьезными </a:t>
            </a:r>
            <a:r>
              <a:rPr lang="ru-RU" sz="2400" dirty="0">
                <a:effectLst/>
              </a:rPr>
              <a:t>трудностями и </a:t>
            </a:r>
            <a:r>
              <a:rPr lang="ru-RU" sz="2400" dirty="0" smtClean="0">
                <a:effectLst/>
              </a:rPr>
              <a:t>противоречиями</a:t>
            </a:r>
          </a:p>
          <a:p>
            <a:pPr>
              <a:defRPr/>
            </a:pPr>
            <a:r>
              <a:rPr lang="ru-RU" sz="2400" dirty="0">
                <a:effectLst/>
              </a:rPr>
              <a:t>Для </a:t>
            </a:r>
            <a:r>
              <a:rPr lang="ru-RU" sz="2400" dirty="0" err="1">
                <a:effectLst/>
              </a:rPr>
              <a:t>межпредметных</a:t>
            </a:r>
            <a:r>
              <a:rPr lang="ru-RU" sz="2400" dirty="0">
                <a:effectLst/>
              </a:rPr>
              <a:t> проектов особенно серьезной </a:t>
            </a:r>
            <a:r>
              <a:rPr lang="ru-RU" sz="2400" dirty="0" smtClean="0">
                <a:effectLst/>
              </a:rPr>
              <a:t>проблемой является </a:t>
            </a:r>
            <a:r>
              <a:rPr lang="ru-RU" sz="2400" dirty="0">
                <a:effectLst/>
              </a:rPr>
              <a:t>необходимость в большой подготовительной работе к </a:t>
            </a:r>
            <a:r>
              <a:rPr lang="ru-RU" sz="2400" dirty="0" smtClean="0">
                <a:effectLst/>
              </a:rPr>
              <a:t>проведению </a:t>
            </a:r>
            <a:r>
              <a:rPr lang="ru-RU" sz="2400" dirty="0">
                <a:effectLst/>
              </a:rPr>
              <a:t>проекта. Учителю необходимо познакомиться с базовыми </a:t>
            </a:r>
            <a:r>
              <a:rPr lang="ru-RU" sz="2400" dirty="0" smtClean="0">
                <a:effectLst/>
              </a:rPr>
              <a:t>теоретическими </a:t>
            </a:r>
            <a:r>
              <a:rPr lang="ru-RU" sz="2400" dirty="0">
                <a:effectLst/>
              </a:rPr>
              <a:t>положениями, которые будут использоваться в проекте</a:t>
            </a:r>
            <a:r>
              <a:rPr lang="ru-RU" sz="2400" dirty="0" smtClean="0">
                <a:effectLst/>
              </a:rPr>
              <a:t>, продумать </a:t>
            </a:r>
            <a:r>
              <a:rPr lang="ru-RU" sz="2400" dirty="0">
                <a:effectLst/>
              </a:rPr>
              <a:t>возможные направления исследования учащихся, вопросы</a:t>
            </a:r>
            <a:r>
              <a:rPr lang="ru-RU" sz="2400" dirty="0" smtClean="0">
                <a:effectLst/>
              </a:rPr>
              <a:t>, которые </a:t>
            </a:r>
            <a:r>
              <a:rPr lang="ru-RU" sz="2400" dirty="0">
                <a:effectLst/>
              </a:rPr>
              <a:t>могут у них возникнуть в ходе разработки.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85813"/>
            <a:ext cx="8229600" cy="12144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err="1" smtClean="0"/>
              <a:t>Межпредметные</a:t>
            </a:r>
            <a:r>
              <a:rPr lang="ru-RU" sz="2800" dirty="0" smtClean="0"/>
              <a:t> связи являются конкретным выражением интеграционных процессов, происходящих сегодня в науке, в жизни общества и государства.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857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Реализация </a:t>
            </a:r>
            <a:r>
              <a:rPr lang="ru-RU" sz="2800" dirty="0" err="1" smtClean="0"/>
              <a:t>межрпедметной</a:t>
            </a:r>
            <a:r>
              <a:rPr lang="ru-RU" sz="2800" dirty="0" smtClean="0"/>
              <a:t> интеграции играет важную роль в повышении практической и научно-теоретической подготовки учащихся, существенной особенностью которой является овладение школьниками основными приемами познавательной деятельности, общими для всех наук.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Особенности работы над созданием индивидуального </a:t>
            </a:r>
            <a:r>
              <a:rPr lang="ru-RU" sz="2800" dirty="0" err="1" smtClean="0"/>
              <a:t>межпредметного</a:t>
            </a:r>
            <a:r>
              <a:rPr lang="ru-RU" sz="2800" dirty="0" smtClean="0"/>
              <a:t> проекта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58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1. Подготовительный этап </a:t>
            </a: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А) </a:t>
            </a:r>
            <a:r>
              <a:rPr lang="ru-RU" sz="1800" u="sng" dirty="0" smtClean="0"/>
              <a:t>выбор темы</a:t>
            </a: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Б) </a:t>
            </a:r>
            <a:r>
              <a:rPr lang="ru-RU" sz="1800" u="sng" dirty="0" smtClean="0"/>
              <a:t>постановка цели и задач</a:t>
            </a: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В) </a:t>
            </a:r>
            <a:r>
              <a:rPr lang="ru-RU" sz="1800" u="sng" dirty="0" smtClean="0"/>
              <a:t>определение методов исследования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2. </a:t>
            </a:r>
            <a:r>
              <a:rPr lang="ru-RU" sz="2400" b="1" dirty="0"/>
              <a:t>Планирование работы </a:t>
            </a:r>
            <a:endParaRPr lang="ru-RU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3</a:t>
            </a:r>
            <a:r>
              <a:rPr lang="ru-RU" sz="2400" b="1" dirty="0"/>
              <a:t>. Исследовательская </a:t>
            </a:r>
            <a:r>
              <a:rPr lang="ru-RU" sz="2400" b="1" dirty="0" smtClean="0"/>
              <a:t>деятельность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4. </a:t>
            </a:r>
            <a:r>
              <a:rPr lang="ru-RU" sz="2400" b="1" dirty="0">
                <a:effectLst/>
              </a:rPr>
              <a:t>П</a:t>
            </a:r>
            <a:r>
              <a:rPr lang="ru-RU" sz="2400" b="1" dirty="0" smtClean="0">
                <a:effectLst/>
              </a:rPr>
              <a:t>одведение </a:t>
            </a:r>
            <a:r>
              <a:rPr lang="ru-RU" sz="2400" b="1" dirty="0">
                <a:effectLst/>
              </a:rPr>
              <a:t>итогов и формулирование выводов</a:t>
            </a:r>
            <a:endParaRPr lang="ru-RU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5. </a:t>
            </a:r>
            <a:r>
              <a:rPr lang="ru-RU" sz="2400" b="1" dirty="0">
                <a:effectLst/>
              </a:rPr>
              <a:t>Представление (защита) проекта и оценка его результатов</a:t>
            </a:r>
            <a:r>
              <a:rPr lang="ru-RU" sz="2400" dirty="0">
                <a:effectLst/>
              </a:rPr>
              <a:t> </a:t>
            </a:r>
            <a:endParaRPr lang="ru-RU" sz="2400" b="1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1268413"/>
            <a:ext cx="1812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Пять «П» в работе над проектом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095836" y="1628800"/>
            <a:ext cx="3024336" cy="792088"/>
          </a:xfrm>
          <a:prstGeom prst="downArrowCallout">
            <a:avLst>
              <a:gd name="adj1" fmla="val 28219"/>
              <a:gd name="adj2" fmla="val 30543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ПРОБЛЕМА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491545" y="2570696"/>
            <a:ext cx="6232918" cy="828622"/>
          </a:xfrm>
          <a:prstGeom prst="downArrowCallout">
            <a:avLst>
              <a:gd name="adj1" fmla="val 25000"/>
              <a:gd name="adj2" fmla="val 34231"/>
              <a:gd name="adj3" fmla="val 25000"/>
              <a:gd name="adj4" fmla="val 64977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ПРОЕКТИРОВАНИЕ (ПЛАНИРОВАНИЕ</a:t>
            </a:r>
            <a:r>
              <a:rPr lang="ru-RU" sz="2000" dirty="0"/>
              <a:t>)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599557" y="3475045"/>
            <a:ext cx="6016894" cy="746043"/>
          </a:xfrm>
          <a:prstGeom prst="downArrowCallout">
            <a:avLst>
              <a:gd name="adj1" fmla="val 25000"/>
              <a:gd name="adj2" fmla="val 34162"/>
              <a:gd name="adj3" fmla="val 25000"/>
              <a:gd name="adj4" fmla="val 64977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ПОИСК ИНФОРМАЦИИ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2735796" y="4437112"/>
            <a:ext cx="3744416" cy="720080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ПРОДУКТ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969822" y="5347118"/>
            <a:ext cx="3276364" cy="648072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ПРЕЗЕНТАЦИЯ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356992"/>
            <a:ext cx="4724400" cy="2819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Для </a:t>
            </a:r>
            <a:r>
              <a:rPr lang="ru-RU" sz="2400" u="sng" dirty="0">
                <a:solidFill>
                  <a:schemeClr val="tx1"/>
                </a:solidFill>
              </a:rPr>
              <a:t>педагога</a:t>
            </a:r>
            <a:r>
              <a:rPr lang="ru-RU" sz="2400" dirty="0">
                <a:solidFill>
                  <a:schemeClr val="tx1"/>
                </a:solidFill>
              </a:rPr>
              <a:t> основным содержанием учебного проектирования является </a:t>
            </a:r>
            <a:r>
              <a:rPr lang="ru-RU" sz="2400" i="1" dirty="0">
                <a:solidFill>
                  <a:schemeClr val="tx1"/>
                </a:solidFill>
              </a:rPr>
              <a:t>изменение учащегося </a:t>
            </a:r>
            <a:r>
              <a:rPr lang="ru-RU" sz="2400" dirty="0">
                <a:solidFill>
                  <a:schemeClr val="tx1"/>
                </a:solidFill>
              </a:rPr>
              <a:t>(новые знания, умения, навыки, отношения) </a:t>
            </a:r>
            <a:r>
              <a:rPr lang="ru-RU" sz="2400" i="1" dirty="0">
                <a:solidFill>
                  <a:schemeClr val="tx1"/>
                </a:solidFill>
              </a:rPr>
              <a:t>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i="1" dirty="0">
                <a:solidFill>
                  <a:schemeClr val="tx1"/>
                </a:solidFill>
              </a:rPr>
              <a:t>основе проектной деятельности.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9200" y="1700808"/>
            <a:ext cx="6934200" cy="115706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Современный учебный проект сочетает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в себе образовательные возможности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 и исследования, и эксперимента.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3395092"/>
            <a:ext cx="3352800" cy="2743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Для </a:t>
            </a:r>
            <a:r>
              <a:rPr lang="ru-RU" sz="2400" u="sng" dirty="0">
                <a:solidFill>
                  <a:schemeClr val="tx1"/>
                </a:solidFill>
              </a:rPr>
              <a:t>учащихся </a:t>
            </a:r>
            <a:r>
              <a:rPr lang="ru-RU" sz="2400" dirty="0">
                <a:solidFill>
                  <a:schemeClr val="tx1"/>
                </a:solidFill>
              </a:rPr>
              <a:t>— самостоятельная реализация учебного проекта. </a:t>
            </a:r>
          </a:p>
        </p:txBody>
      </p:sp>
      <p:sp>
        <p:nvSpPr>
          <p:cNvPr id="7179" name="Прямоугольник 1"/>
          <p:cNvSpPr>
            <a:spLocks noChangeArrowheads="1"/>
          </p:cNvSpPr>
          <p:nvPr/>
        </p:nvSpPr>
        <p:spPr bwMode="auto">
          <a:xfrm>
            <a:off x="3052763" y="404813"/>
            <a:ext cx="3267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/>
              <a:t>Учебный проект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258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Тип проекта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1400" y="1447800"/>
            <a:ext cx="5105400" cy="762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индивидуальный, групповой, коллективный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2514600"/>
            <a:ext cx="5105400" cy="6096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краткосрочный, среднесрочный, долгосрочный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1400" y="5791200"/>
            <a:ext cx="5105400" cy="762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исследовательский, творческий, ролево-игровой, информационный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609600"/>
            <a:ext cx="5105400" cy="6096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школьный, внешкольный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1400" y="4648200"/>
            <a:ext cx="5105400" cy="762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предметный, межпредметный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3581400"/>
            <a:ext cx="5105400" cy="762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внутришкольный, сетевой, международный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28600" y="5410200"/>
            <a:ext cx="3352800" cy="129540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По характеру приоритетной деятельности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04800" y="1371600"/>
            <a:ext cx="2682875" cy="106680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 масштабу субъекта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81000" y="404813"/>
            <a:ext cx="2606675" cy="966787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 месту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04800" y="2438400"/>
            <a:ext cx="2682875" cy="91440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 времени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04800" y="3429000"/>
            <a:ext cx="2682875" cy="106680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 территории распространения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04800" y="4572000"/>
            <a:ext cx="2682875" cy="106680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 содержанию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Формы продуктов проектной деятельности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err="1" smtClean="0"/>
              <a:t>web</a:t>
            </a:r>
            <a:r>
              <a:rPr lang="ru-RU" altLang="ru-RU" sz="2400" dirty="0" smtClean="0"/>
              <a:t>-сайт;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/>
              <a:t>анализ данных социологического опроса;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/>
              <a:t>атлас, карта;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/>
              <a:t>видеофильм;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/>
              <a:t>выставка;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/>
              <a:t>газета, журнал;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/>
              <a:t>действующая фирма;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/>
              <a:t>законопроект;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/>
              <a:t>игра;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/>
              <a:t>коллекция;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/>
              <a:t>костюм; 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571625"/>
            <a:ext cx="3970337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/>
              <a:t>модель;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/>
              <a:t>музыкальное произведение;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/>
              <a:t>мультимедийный продукт;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/>
              <a:t>оформление кабинета;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/>
              <a:t>постановка;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/>
              <a:t>праздник;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/>
              <a:t>прогноз;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/>
              <a:t>справочник;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/>
              <a:t>сравнительно-сопоставительный анализ;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/>
              <a:t>учебное пособие;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/>
              <a:t>экскурсия…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34925"/>
            <a:ext cx="8229600" cy="1143000"/>
          </a:xfrm>
        </p:spPr>
        <p:txBody>
          <a:bodyPr/>
          <a:lstStyle/>
          <a:p>
            <a:r>
              <a:rPr lang="ru-RU" sz="2800" b="1" smtClean="0">
                <a:effectLst/>
                <a:latin typeface="Times New Roman" pitchFamily="18" charset="0"/>
                <a:cs typeface="Times New Roman" pitchFamily="18" charset="0"/>
              </a:rPr>
              <a:t>Интеграция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540067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связи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один из важнейших акцентов современного обучения в школе, которые позволяют составить целостную картину мира обучающемуся.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Одними из эффективных форм интеграции в школе – является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интегрированный урок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реализации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успешного решения вопроса 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создании системы интегрированных уроков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необходима планомерная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всего коллектива ОУ.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успешной реализации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пересечении  наук - необходимо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желание 2-х педагогов и обучающегося.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Использование</a:t>
            </a:r>
            <a:r>
              <a:rPr lang="ru-RU" sz="1800" dirty="0" smtClean="0"/>
              <a:t> </a:t>
            </a:r>
            <a:r>
              <a:rPr lang="ru-RU" sz="2800" dirty="0" err="1" smtClean="0"/>
              <a:t>межпредметных</a:t>
            </a:r>
            <a:r>
              <a:rPr lang="ru-RU" sz="2800" dirty="0" smtClean="0"/>
              <a:t> связей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628775"/>
            <a:ext cx="4429125" cy="4657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effectLst/>
              </a:rPr>
              <a:t> 	</a:t>
            </a:r>
            <a:r>
              <a:rPr lang="ru-RU" sz="2400" smtClean="0">
                <a:effectLst/>
                <a:latin typeface="Times New Roman" pitchFamily="18" charset="0"/>
                <a:cs typeface="Times New Roman" pitchFamily="18" charset="0"/>
              </a:rPr>
              <a:t>Одна из наиболее сложных методических задач учителя . Она требует знаний содержания программ и учебников по другим предметам. Реализация межпредметных связей в практике обучения предполагает сотрудничество учителей -предметников; посещения открытых уроков, совместного планирования уроков и т.д. </a:t>
            </a:r>
            <a:br>
              <a:rPr lang="ru-RU" sz="240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05375" y="1714500"/>
            <a:ext cx="4037013" cy="4090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3399</TotalTime>
  <Words>621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Wingdings</vt:lpstr>
      <vt:lpstr>Calibri</vt:lpstr>
      <vt:lpstr>Times New Roman</vt:lpstr>
      <vt:lpstr>Лучи</vt:lpstr>
      <vt:lpstr>Слайд 1</vt:lpstr>
      <vt:lpstr>Межпредметные связи являются конкретным выражением интеграционных процессов, происходящих сегодня в науке, в жизни общества и государства.</vt:lpstr>
      <vt:lpstr>Особенности работы над созданием индивидуального межпредметного проекта </vt:lpstr>
      <vt:lpstr>Пять «П» в работе над проектом</vt:lpstr>
      <vt:lpstr>Слайд 5</vt:lpstr>
      <vt:lpstr>Тип проекта</vt:lpstr>
      <vt:lpstr>Формы продуктов проектной деятельности</vt:lpstr>
      <vt:lpstr>Интеграция</vt:lpstr>
      <vt:lpstr>Использование межпредметных связей</vt:lpstr>
      <vt:lpstr>Методика творческой работы учителя включает ряд этапов</vt:lpstr>
      <vt:lpstr>Требования к интегрированным  урокам</vt:lpstr>
      <vt:lpstr>Проблемы </vt:lpstr>
    </vt:vector>
  </TitlesOfParts>
  <Company>Kontora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Межпредметные связи и научно-исследовательская деятельность</dc:title>
  <dc:creator>Admin</dc:creator>
  <cp:lastModifiedBy>Елена</cp:lastModifiedBy>
  <cp:revision>88</cp:revision>
  <cp:lastPrinted>2017-11-29T14:54:06Z</cp:lastPrinted>
  <dcterms:created xsi:type="dcterms:W3CDTF">2010-10-07T17:28:01Z</dcterms:created>
  <dcterms:modified xsi:type="dcterms:W3CDTF">2017-11-30T01:21:21Z</dcterms:modified>
</cp:coreProperties>
</file>